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pdf" ContentType="application/pdf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</p:sldMasterIdLst>
  <p:notesMasterIdLst>
    <p:notesMasterId r:id="rId21"/>
  </p:notesMasterIdLst>
  <p:sldIdLst>
    <p:sldId id="256" r:id="rId2"/>
    <p:sldId id="257" r:id="rId3"/>
    <p:sldId id="258" r:id="rId4"/>
    <p:sldId id="269" r:id="rId5"/>
    <p:sldId id="259" r:id="rId6"/>
    <p:sldId id="265" r:id="rId7"/>
    <p:sldId id="260" r:id="rId8"/>
    <p:sldId id="261" r:id="rId9"/>
    <p:sldId id="262" r:id="rId10"/>
    <p:sldId id="264" r:id="rId11"/>
    <p:sldId id="267" r:id="rId12"/>
    <p:sldId id="272" r:id="rId13"/>
    <p:sldId id="276" r:id="rId14"/>
    <p:sldId id="273" r:id="rId15"/>
    <p:sldId id="274" r:id="rId16"/>
    <p:sldId id="277" r:id="rId17"/>
    <p:sldId id="275" r:id="rId18"/>
    <p:sldId id="278" r:id="rId19"/>
    <p:sldId id="279" r:id="rId20"/>
  </p:sldIdLst>
  <p:sldSz cx="6858000" cy="7772400"/>
  <p:notesSz cx="6858000" cy="7772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9" d="100"/>
          <a:sy n="19" d="100"/>
        </p:scale>
        <p:origin x="-732" y="-114"/>
      </p:cViewPr>
      <p:guideLst>
        <p:guide orient="horz" pos="2448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9C23EF-A870-E44B-9399-16354C1B765F}" type="datetimeFigureOut">
              <a:rPr lang="en-US" smtClean="0"/>
              <a:pPr/>
              <a:t>8/16/2010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582613"/>
            <a:ext cx="2571750" cy="2914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3692525"/>
            <a:ext cx="5486400" cy="3497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381875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7381875"/>
            <a:ext cx="2971800" cy="388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238D8A-5B18-2945-ADB8-5155BB503F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max dist is about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238D8A-5B18-2945-ADB8-5155BB503F7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414588"/>
            <a:ext cx="5829300" cy="16652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4403725"/>
            <a:ext cx="4800600" cy="19875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887913" y="690563"/>
            <a:ext cx="1457325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2763" y="690563"/>
            <a:ext cx="4222750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4994275"/>
            <a:ext cx="5829300" cy="154463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3294063"/>
            <a:ext cx="5829300" cy="1700212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763" y="2244725"/>
            <a:ext cx="2840037" cy="4656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244725"/>
            <a:ext cx="2840038" cy="4656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11150"/>
            <a:ext cx="617220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739900"/>
            <a:ext cx="3030538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465388"/>
            <a:ext cx="3030538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1739900"/>
            <a:ext cx="3030537" cy="72548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2465388"/>
            <a:ext cx="3030537" cy="4478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09563"/>
            <a:ext cx="2255838" cy="13176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09563"/>
            <a:ext cx="3833812" cy="66341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627188"/>
            <a:ext cx="2255838" cy="53165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5440363"/>
            <a:ext cx="4114800" cy="6429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693738"/>
            <a:ext cx="4114800" cy="4664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6083300"/>
            <a:ext cx="4114800" cy="91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2763" y="690563"/>
            <a:ext cx="5832475" cy="12938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1294" tIns="39656" rIns="81294" bIns="396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2763" y="2244725"/>
            <a:ext cx="5832475" cy="46561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81294" tIns="39656" rIns="81294" bIns="396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55625" y="0"/>
            <a:ext cx="822325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798513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+mj-lt"/>
          <a:ea typeface="+mj-ea"/>
          <a:cs typeface="+mj-cs"/>
        </a:defRPr>
      </a:lvl1pPr>
      <a:lvl2pPr algn="ctr" defTabSz="798513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2pPr>
      <a:lvl3pPr algn="ctr" defTabSz="798513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3pPr>
      <a:lvl4pPr algn="ctr" defTabSz="798513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4pPr>
      <a:lvl5pPr algn="ctr" defTabSz="798513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5pPr>
      <a:lvl6pPr marL="457200" algn="ctr" defTabSz="798513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6pPr>
      <a:lvl7pPr marL="914400" algn="ctr" defTabSz="798513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7pPr>
      <a:lvl8pPr marL="1371600" algn="ctr" defTabSz="798513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8pPr>
      <a:lvl9pPr marL="1828800" algn="ctr" defTabSz="798513" rtl="0" eaLnBrk="0" fontAlgn="base" hangingPunct="0">
        <a:spcBef>
          <a:spcPct val="0"/>
        </a:spcBef>
        <a:spcAft>
          <a:spcPct val="0"/>
        </a:spcAft>
        <a:defRPr sz="3900" b="1">
          <a:solidFill>
            <a:srgbClr val="063DE8"/>
          </a:solidFill>
          <a:latin typeface="Helvetica" charset="0"/>
        </a:defRPr>
      </a:lvl9pPr>
    </p:titleStyle>
    <p:bodyStyle>
      <a:lvl1pPr algn="l" defTabSz="798513" rtl="0" eaLnBrk="0" fontAlgn="base" hangingPunct="0">
        <a:spcBef>
          <a:spcPct val="20000"/>
        </a:spcBef>
        <a:spcAft>
          <a:spcPct val="0"/>
        </a:spcAft>
        <a:defRPr sz="2700" b="1">
          <a:solidFill>
            <a:schemeClr val="tx1"/>
          </a:solidFill>
          <a:latin typeface="+mn-lt"/>
          <a:ea typeface="+mn-ea"/>
          <a:cs typeface="+mn-cs"/>
        </a:defRPr>
      </a:lvl1pPr>
      <a:lvl2pPr marL="427038" indent="15875" algn="l" defTabSz="798513" rtl="0" eaLnBrk="0" fontAlgn="base" hangingPunct="0">
        <a:spcBef>
          <a:spcPct val="20000"/>
        </a:spcBef>
        <a:spcAft>
          <a:spcPct val="0"/>
        </a:spcAft>
        <a:defRPr sz="2500" b="1">
          <a:solidFill>
            <a:schemeClr val="tx1"/>
          </a:solidFill>
          <a:latin typeface="+mn-lt"/>
          <a:ea typeface="ＭＳ Ｐゴシック" charset="-128"/>
        </a:defRPr>
      </a:lvl2pPr>
      <a:lvl3pPr marL="782638" indent="15875" algn="l" defTabSz="798513" rtl="0" eaLnBrk="0" fontAlgn="base" hangingPunct="0">
        <a:spcBef>
          <a:spcPct val="20000"/>
        </a:spcBef>
        <a:spcAft>
          <a:spcPct val="0"/>
        </a:spcAft>
        <a:defRPr sz="2100" b="1">
          <a:solidFill>
            <a:schemeClr val="tx1"/>
          </a:solidFill>
          <a:latin typeface="+mn-lt"/>
          <a:ea typeface="ＭＳ Ｐゴシック" charset="-128"/>
        </a:defRPr>
      </a:lvl3pPr>
      <a:lvl4pPr marL="1209675" indent="-9525" algn="l" defTabSz="798513" rtl="0" eaLnBrk="0" fontAlgn="base" hangingPunct="0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4pPr>
      <a:lvl5pPr marL="1638300" indent="-39688" algn="l" defTabSz="798513" rtl="0" eaLnBrk="0" fontAlgn="base" hangingPunct="0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5pPr>
      <a:lvl6pPr marL="2095500" indent="-39688" algn="l" defTabSz="798513" rtl="0" eaLnBrk="0" fontAlgn="base" hangingPunct="0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6pPr>
      <a:lvl7pPr marL="2552700" indent="-39688" algn="l" defTabSz="798513" rtl="0" eaLnBrk="0" fontAlgn="base" hangingPunct="0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7pPr>
      <a:lvl8pPr marL="3009900" indent="-39688" algn="l" defTabSz="798513" rtl="0" eaLnBrk="0" fontAlgn="base" hangingPunct="0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8pPr>
      <a:lvl9pPr marL="3467100" indent="-39688" algn="l" defTabSz="798513" rtl="0" eaLnBrk="0" fontAlgn="base" hangingPunct="0">
        <a:spcBef>
          <a:spcPct val="20000"/>
        </a:spcBef>
        <a:spcAft>
          <a:spcPct val="0"/>
        </a:spcAft>
        <a:defRPr sz="1700" b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d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3.pd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5.pd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7.pd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9.pd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1.pd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33.pd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d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pd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d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0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gif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image" Target="../media/image14.pd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pd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14350" y="2971800"/>
            <a:ext cx="5829300" cy="1295400"/>
          </a:xfrm>
        </p:spPr>
        <p:txBody>
          <a:bodyPr/>
          <a:lstStyle/>
          <a:p>
            <a:r>
              <a:rPr lang="en-US" dirty="0" smtClean="0"/>
              <a:t>Space-time trends in temperature extremes in south central</a:t>
            </a:r>
            <a:br>
              <a:rPr lang="en-US" dirty="0" smtClean="0"/>
            </a:br>
            <a:r>
              <a:rPr lang="en-US" dirty="0" smtClean="0"/>
              <a:t>Sweden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5029200"/>
            <a:ext cx="4800600" cy="1987550"/>
          </a:xfrm>
        </p:spPr>
        <p:txBody>
          <a:bodyPr/>
          <a:lstStyle/>
          <a:p>
            <a:r>
              <a:rPr lang="en-US" dirty="0" smtClean="0"/>
              <a:t>Peter Guttorp</a:t>
            </a:r>
          </a:p>
          <a:p>
            <a:r>
              <a:rPr lang="en-US" dirty="0" err="1" smtClean="0"/>
              <a:t>Norsk</a:t>
            </a:r>
            <a:r>
              <a:rPr lang="en-US" dirty="0" smtClean="0"/>
              <a:t> </a:t>
            </a:r>
            <a:r>
              <a:rPr lang="en-US" dirty="0" err="1" smtClean="0"/>
              <a:t>Regnesentral</a:t>
            </a:r>
            <a:endParaRPr lang="en-US" dirty="0" smtClean="0"/>
          </a:p>
          <a:p>
            <a:r>
              <a:rPr lang="en-US" dirty="0" smtClean="0"/>
              <a:t>University of Washington</a:t>
            </a:r>
            <a:endParaRPr lang="en-US" dirty="0"/>
          </a:p>
        </p:txBody>
      </p:sp>
      <p:pic>
        <p:nvPicPr>
          <p:cNvPr id="4" name="Picture 6" descr="log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0"/>
            <a:ext cx="1905000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fi2_element_rgb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81001"/>
            <a:ext cx="445022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nordforskweb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0750" y="6705600"/>
            <a:ext cx="2724150" cy="83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slope </a:t>
            </a:r>
            <a:br>
              <a:rPr lang="en-US" dirty="0" smtClean="0"/>
            </a:br>
            <a:r>
              <a:rPr lang="en-US" dirty="0" err="1" smtClean="0"/>
              <a:t>vs</a:t>
            </a:r>
            <a:r>
              <a:rPr lang="en-US" dirty="0" smtClean="0"/>
              <a:t> latitude</a:t>
            </a:r>
            <a:endParaRPr lang="en-US" dirty="0"/>
          </a:p>
        </p:txBody>
      </p:sp>
      <p:pic>
        <p:nvPicPr>
          <p:cNvPr id="4" name="Content Placeholder 3" descr="slopes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t="-15091" b="-15091"/>
              <a:stretch>
                <a:fillRect/>
              </a:stretch>
            </p:blipFill>
          </mc:Choice>
          <mc:Fallback>
            <p:blipFill>
              <a:blip r:embed="rId3"/>
              <a:srcRect t="-15091" b="-15091"/>
              <a:stretch>
                <a:fillRect/>
              </a:stretch>
            </p:blipFill>
          </mc:Fallback>
        </mc:AlternateContent>
        <p:spPr>
          <a:xfrm>
            <a:off x="-24440" y="1897061"/>
            <a:ext cx="6882441" cy="549433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Dependence between stations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304800" y="2244725"/>
          <a:ext cx="4747896" cy="14833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374458"/>
                <a:gridCol w="1040448"/>
                <a:gridCol w="1166495"/>
                <a:gridCol w="116649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Sveg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Malung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Karlstad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Sundsvall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Sveg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Malung</a:t>
                      </a:r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990600" y="3962400"/>
            <a:ext cx="45320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n-lt"/>
              </a:rPr>
              <a:t>Common coldest day in 48 years</a:t>
            </a:r>
          </a:p>
          <a:p>
            <a:r>
              <a:rPr lang="en-US" sz="2000" b="1" dirty="0" smtClean="0">
                <a:latin typeface="+mn-lt"/>
              </a:rPr>
              <a:t>5 common to all 4 northern stations</a:t>
            </a:r>
            <a:endParaRPr lang="en-US" sz="20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Spatial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where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Allows borrowing estimation strength from other sites</a:t>
            </a:r>
          </a:p>
          <a:p>
            <a:r>
              <a:rPr lang="en-US" dirty="0" smtClean="0"/>
              <a:t>Can include more sites in analysis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33400" y="2286000"/>
          <a:ext cx="4495800" cy="519514"/>
        </p:xfrm>
        <a:graphic>
          <a:graphicData uri="http://schemas.openxmlformats.org/presentationml/2006/ole">
            <p:oleObj spid="_x0000_s31746" name="Equation" r:id="rId3" imgW="2857500" imgH="330200" progId="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9600" y="3276600"/>
          <a:ext cx="4931229" cy="457200"/>
        </p:xfrm>
        <a:graphic>
          <a:graphicData uri="http://schemas.openxmlformats.org/presentationml/2006/ole">
            <p:oleObj spid="_x0000_s31747" name="Equation" r:id="rId4" imgW="3835400" imgH="355600" progId="">
              <p:embed/>
            </p:oleObj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609600" y="3897456"/>
          <a:ext cx="6037384" cy="445943"/>
        </p:xfrm>
        <a:graphic>
          <a:graphicData uri="http://schemas.openxmlformats.org/presentationml/2006/ole">
            <p:oleObj spid="_x0000_s31748" name="Equation" r:id="rId5" imgW="4470400" imgH="330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3" y="533400"/>
            <a:ext cx="5832475" cy="1293812"/>
          </a:xfrm>
        </p:spPr>
        <p:txBody>
          <a:bodyPr/>
          <a:lstStyle/>
          <a:p>
            <a:r>
              <a:rPr lang="en-US" dirty="0" smtClean="0"/>
              <a:t>Full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" y="1629811"/>
            <a:ext cx="6331856" cy="6142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Trend estimates</a:t>
            </a:r>
            <a:endParaRPr lang="en-US" dirty="0"/>
          </a:p>
        </p:txBody>
      </p:sp>
      <p:pic>
        <p:nvPicPr>
          <p:cNvPr id="4" name="Content Placeholder 3" descr="posterior_summaries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t="-13865" b="-13865"/>
              <a:stretch>
                <a:fillRect/>
              </a:stretch>
            </p:blipFill>
          </mc:Choice>
          <mc:Fallback>
            <p:blipFill>
              <a:blip r:embed="rId3"/>
              <a:srcRect t="-13865" b="-13865"/>
              <a:stretch>
                <a:fillRect/>
              </a:stretch>
            </p:blipFill>
          </mc:Fallback>
        </mc:AlternateContent>
        <p:spPr>
          <a:xfrm>
            <a:off x="-8241" y="1828800"/>
            <a:ext cx="6967946" cy="5562599"/>
          </a:xfrm>
        </p:spPr>
      </p:pic>
      <p:sp>
        <p:nvSpPr>
          <p:cNvPr id="5" name="TextBox 4"/>
          <p:cNvSpPr txBox="1"/>
          <p:nvPr/>
        </p:nvSpPr>
        <p:spPr>
          <a:xfrm>
            <a:off x="228600" y="7239000"/>
            <a:ext cx="655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+mn-lt"/>
              </a:rPr>
              <a:t>Posterior probability of slope ≤ 0 is very small everywhere</a:t>
            </a:r>
            <a:endParaRPr lang="en-US" sz="18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5832475" cy="1293812"/>
          </a:xfrm>
        </p:spPr>
        <p:txBody>
          <a:bodyPr/>
          <a:lstStyle/>
          <a:p>
            <a:r>
              <a:rPr lang="en-US" dirty="0" smtClean="0"/>
              <a:t>Spatial structure </a:t>
            </a:r>
            <a:br>
              <a:rPr lang="en-US" dirty="0" smtClean="0"/>
            </a:br>
            <a:r>
              <a:rPr lang="en-US" dirty="0" smtClean="0"/>
              <a:t>of parameters</a:t>
            </a:r>
            <a:endParaRPr lang="en-US" dirty="0"/>
          </a:p>
        </p:txBody>
      </p:sp>
      <p:pic>
        <p:nvPicPr>
          <p:cNvPr id="4" name="Content Placeholder 3" descr="beta_map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7413" r="-7413"/>
              <a:stretch>
                <a:fillRect/>
              </a:stretch>
            </p:blipFill>
          </mc:Choice>
          <mc:Fallback>
            <p:blipFill>
              <a:blip r:embed="rId3"/>
              <a:srcRect l="-7413" r="-7413"/>
              <a:stretch>
                <a:fillRect/>
              </a:stretch>
            </p:blipFill>
          </mc:Fallback>
        </mc:AlternateContent>
        <p:spPr>
          <a:xfrm>
            <a:off x="-8241" y="1828800"/>
            <a:ext cx="6866242" cy="54814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slope </a:t>
            </a:r>
            <a:br>
              <a:rPr lang="en-US" dirty="0" smtClean="0"/>
            </a:br>
            <a:r>
              <a:rPr lang="en-US" dirty="0" err="1" smtClean="0"/>
              <a:t>vs</a:t>
            </a:r>
            <a:r>
              <a:rPr lang="en-US" dirty="0" smtClean="0"/>
              <a:t> latitude</a:t>
            </a:r>
            <a:endParaRPr lang="en-US" dirty="0"/>
          </a:p>
        </p:txBody>
      </p:sp>
      <p:pic>
        <p:nvPicPr>
          <p:cNvPr id="4" name="Content Placeholder 3" descr="Borlange_latitude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t="-23179" b="-23179"/>
              <a:stretch>
                <a:fillRect/>
              </a:stretch>
            </p:blipFill>
          </mc:Choice>
          <mc:Fallback>
            <p:blipFill>
              <a:blip r:embed="rId3"/>
              <a:srcRect t="-23179" b="-23179"/>
              <a:stretch>
                <a:fillRect/>
              </a:stretch>
            </p:blipFill>
          </mc:Fallback>
        </mc:AlternateContent>
        <p:spPr>
          <a:xfrm>
            <a:off x="-8241" y="2214793"/>
            <a:ext cx="6866242" cy="5481407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 </a:t>
            </a:r>
            <a:r>
              <a:rPr lang="en-US" dirty="0" err="1" smtClean="0"/>
              <a:t>Borlänge</a:t>
            </a:r>
            <a:endParaRPr lang="en-US" dirty="0"/>
          </a:p>
        </p:txBody>
      </p:sp>
      <p:pic>
        <p:nvPicPr>
          <p:cNvPr id="4" name="Content Placeholder 3" descr="Borlange_minima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t="-23179" b="-23179"/>
              <a:stretch>
                <a:fillRect/>
              </a:stretch>
            </p:blipFill>
          </mc:Choice>
          <mc:Fallback>
            <p:blipFill>
              <a:blip r:embed="rId3"/>
              <a:srcRect t="-23179" b="-23179"/>
              <a:stretch>
                <a:fillRect/>
              </a:stretch>
            </p:blipFill>
          </mc:Fallback>
        </mc:AlternateContent>
        <p:spPr>
          <a:xfrm>
            <a:off x="0" y="849772"/>
            <a:ext cx="6858000" cy="5474828"/>
          </a:xfrm>
        </p:spPr>
      </p:pic>
      <p:pic>
        <p:nvPicPr>
          <p:cNvPr id="5" name="Picture 4" descr="predicted_parameters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0" y="5486400"/>
            <a:ext cx="685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sterior_summaries2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304800" y="137160"/>
            <a:ext cx="6324600" cy="75895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Joint work with Peter </a:t>
            </a:r>
            <a:r>
              <a:rPr lang="en-US" dirty="0" err="1" smtClean="0"/>
              <a:t>Craigmile</a:t>
            </a:r>
            <a:r>
              <a:rPr lang="en-US" dirty="0" smtClean="0"/>
              <a:t>, The Ohio State University</a:t>
            </a:r>
          </a:p>
          <a:p>
            <a:endParaRPr lang="en-US" dirty="0" smtClean="0"/>
          </a:p>
          <a:p>
            <a:r>
              <a:rPr lang="en-US" dirty="0" smtClean="0"/>
              <a:t>Data from Swedish Meteorological and Hydrological Institute</a:t>
            </a:r>
          </a:p>
          <a:p>
            <a:endParaRPr lang="en-US" dirty="0" smtClean="0"/>
          </a:p>
          <a:p>
            <a:r>
              <a:rPr lang="en-US" dirty="0" smtClean="0"/>
              <a:t>Partial support from National Science Foundation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</a:p>
          <a:p>
            <a:r>
              <a:rPr lang="en-US" dirty="0" smtClean="0"/>
              <a:t>Marginal fits</a:t>
            </a:r>
          </a:p>
          <a:p>
            <a:r>
              <a:rPr lang="en-US" dirty="0" smtClean="0"/>
              <a:t>Spatial model</a:t>
            </a:r>
          </a:p>
          <a:p>
            <a:r>
              <a:rPr lang="en-US" smtClean="0"/>
              <a:t>Model assessment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IPCC model results (AR4 WG1 Ch.11)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44725"/>
            <a:ext cx="6857999" cy="4656138"/>
          </a:xfrm>
        </p:spPr>
        <p:txBody>
          <a:bodyPr/>
          <a:lstStyle/>
          <a:p>
            <a:r>
              <a:rPr lang="en-US" sz="2400" i="1" dirty="0" smtClean="0"/>
              <a:t>Fewer frost days </a:t>
            </a:r>
          </a:p>
          <a:p>
            <a:r>
              <a:rPr lang="en-US" sz="2000" dirty="0" smtClean="0"/>
              <a:t> </a:t>
            </a:r>
            <a:r>
              <a:rPr lang="en-US" sz="2000" dirty="0" smtClean="0">
                <a:solidFill>
                  <a:srgbClr val="FF0000"/>
                </a:solidFill>
              </a:rPr>
              <a:t>VL</a:t>
            </a:r>
            <a:r>
              <a:rPr lang="en-US" sz="2000" dirty="0" smtClean="0"/>
              <a:t> (consistent across model projections) </a:t>
            </a:r>
          </a:p>
          <a:p>
            <a:pPr lvl="1"/>
            <a:r>
              <a:rPr lang="en-US" sz="2000" dirty="0" smtClean="0"/>
              <a:t>Decrease in number of days with below-freezing temperatures everywhere</a:t>
            </a:r>
          </a:p>
          <a:p>
            <a:r>
              <a:rPr lang="en-US" sz="2400" i="1" dirty="0" smtClean="0"/>
              <a:t>Fewer cold outbreaks; fewer, shorter, less intense cold spells / cold extremes in winter 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 VL </a:t>
            </a:r>
            <a:r>
              <a:rPr lang="en-US" sz="2000" dirty="0" smtClean="0"/>
              <a:t>(consistent across model projections) </a:t>
            </a:r>
          </a:p>
          <a:p>
            <a:pPr lvl="1"/>
            <a:r>
              <a:rPr lang="en-US" sz="1800" dirty="0" smtClean="0"/>
              <a:t>Northern Europe, South Asia, East Asia</a:t>
            </a:r>
          </a:p>
          <a:p>
            <a:r>
              <a:rPr lang="en-US" sz="2000" dirty="0" smtClean="0">
                <a:solidFill>
                  <a:srgbClr val="FF7C91"/>
                </a:solidFill>
              </a:rPr>
              <a:t> L</a:t>
            </a:r>
            <a:r>
              <a:rPr lang="en-US" sz="2000" dirty="0" smtClean="0"/>
              <a:t> (consistent with warmer mean temperatures) </a:t>
            </a:r>
          </a:p>
          <a:p>
            <a:pPr lvl="1"/>
            <a:r>
              <a:rPr lang="en-US" sz="1800" dirty="0" smtClean="0"/>
              <a:t>Most other regions</a:t>
            </a:r>
          </a:p>
          <a:p>
            <a:r>
              <a:rPr lang="en-US" sz="2400" dirty="0" smtClean="0"/>
              <a:t> </a:t>
            </a:r>
            <a:r>
              <a:rPr lang="en-US" sz="2400" i="1" dirty="0" smtClean="0"/>
              <a:t>Reduced diurnal temperature range </a:t>
            </a:r>
          </a:p>
          <a:p>
            <a:r>
              <a:rPr lang="en-US" sz="2000" dirty="0" smtClean="0">
                <a:solidFill>
                  <a:srgbClr val="FF7C91"/>
                </a:solidFill>
              </a:rPr>
              <a:t> L</a:t>
            </a:r>
            <a:r>
              <a:rPr lang="en-US" sz="2000" dirty="0" smtClean="0"/>
              <a:t> (consistent across model projections) </a:t>
            </a:r>
          </a:p>
          <a:p>
            <a:pPr lvl="1"/>
            <a:r>
              <a:rPr lang="en-US" sz="2000" dirty="0" smtClean="0"/>
              <a:t>Over most continental regions, night temperatures increase faster than day temperatures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Synoptic stations in south central Sweden with 48 years of data</a:t>
            </a:r>
            <a:endParaRPr lang="en-US" dirty="0"/>
          </a:p>
        </p:txBody>
      </p:sp>
      <p:pic>
        <p:nvPicPr>
          <p:cNvPr id="5" name="Picture 4" descr="swedsmallminmap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4000" y="3352800"/>
            <a:ext cx="3886200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763" y="457200"/>
            <a:ext cx="5832475" cy="1293812"/>
          </a:xfrm>
        </p:spPr>
        <p:txBody>
          <a:bodyPr/>
          <a:lstStyle/>
          <a:p>
            <a:r>
              <a:rPr lang="en-US" dirty="0" smtClean="0"/>
              <a:t>Annual minimum temperatures and rough trends</a:t>
            </a:r>
            <a:endParaRPr lang="en-US" dirty="0"/>
          </a:p>
        </p:txBody>
      </p:sp>
      <p:pic>
        <p:nvPicPr>
          <p:cNvPr id="4" name="Content Placeholder 3" descr="swedmin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2857" r="-2857"/>
              <a:stretch>
                <a:fillRect/>
              </a:stretch>
            </p:blipFill>
          </mc:Choice>
          <mc:Fallback>
            <p:blipFill>
              <a:blip r:embed="rId3"/>
              <a:srcRect l="-2857" r="-2857"/>
              <a:stretch>
                <a:fillRect/>
              </a:stretch>
            </p:blipFill>
          </mc:Fallback>
        </mc:AlternateContent>
        <p:spPr>
          <a:xfrm>
            <a:off x="-1" y="2209800"/>
            <a:ext cx="6872497" cy="5486400"/>
          </a:xfrm>
        </p:spPr>
      </p:pic>
      <p:sp>
        <p:nvSpPr>
          <p:cNvPr id="5" name="Rectangle 4"/>
          <p:cNvSpPr/>
          <p:nvPr/>
        </p:nvSpPr>
        <p:spPr bwMode="auto">
          <a:xfrm>
            <a:off x="228600" y="2362200"/>
            <a:ext cx="1981200" cy="1600200"/>
          </a:xfrm>
          <a:prstGeom prst="rect">
            <a:avLst/>
          </a:prstGeom>
          <a:noFill/>
          <a:ln w="9525" cap="flat" cmpd="sng" algn="ctr">
            <a:solidFill>
              <a:srgbClr val="FF0000">
                <a:alpha val="68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419600" y="2286000"/>
            <a:ext cx="2209800" cy="16764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286000" y="4114800"/>
            <a:ext cx="2133600" cy="16764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8600" y="4038600"/>
            <a:ext cx="1981200" cy="1752600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GEV model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1143000" y="2133600"/>
          <a:ext cx="4104932" cy="990600"/>
        </p:xfrm>
        <a:graphic>
          <a:graphicData uri="http://schemas.openxmlformats.org/presentationml/2006/ole">
            <p:oleObj spid="_x0000_s17410" name="Equation" r:id="rId3" imgW="3581400" imgH="863600" progId="">
              <p:embed/>
            </p:oleObj>
          </a:graphicData>
        </a:graphic>
      </p:graphicFrame>
      <p:pic>
        <p:nvPicPr>
          <p:cNvPr id="5" name="Picture 4" descr="gevtyp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63479"/>
            <a:ext cx="5715000" cy="4408921"/>
          </a:xfrm>
          <a:prstGeom prst="rect">
            <a:avLst/>
          </a:prstGeom>
        </p:spPr>
      </p:pic>
      <p:pic>
        <p:nvPicPr>
          <p:cNvPr id="6" name="Picture 5" descr="weibull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800" y="3810000"/>
            <a:ext cx="778565" cy="1219200"/>
          </a:xfrm>
          <a:prstGeom prst="rect">
            <a:avLst/>
          </a:prstGeom>
        </p:spPr>
      </p:pic>
      <p:pic>
        <p:nvPicPr>
          <p:cNvPr id="7" name="Picture 6" descr="frechet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38800" y="4953000"/>
            <a:ext cx="814358" cy="990600"/>
          </a:xfrm>
          <a:prstGeom prst="rect">
            <a:avLst/>
          </a:prstGeom>
        </p:spPr>
      </p:pic>
      <p:pic>
        <p:nvPicPr>
          <p:cNvPr id="8" name="Picture 7" descr="gumbel.gif"/>
          <p:cNvPicPr>
            <a:picLocks noChangeAspect="1"/>
          </p:cNvPicPr>
          <p:nvPr/>
        </p:nvPicPr>
        <p:blipFill>
          <a:blip r:embed="rId7"/>
          <a:srcRect r="59766" b="31875"/>
          <a:stretch>
            <a:fillRect/>
          </a:stretch>
        </p:blipFill>
        <p:spPr>
          <a:xfrm>
            <a:off x="5638800" y="5943600"/>
            <a:ext cx="780044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GEV fits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Running estimate of 29 years for </a:t>
            </a:r>
            <a:r>
              <a:rPr lang="en-US" dirty="0" err="1" smtClean="0"/>
              <a:t>Sveg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Suggests linear fit for</a:t>
            </a:r>
            <a:endParaRPr lang="en-US" dirty="0">
              <a:latin typeface="Symbol" charset="2"/>
              <a:cs typeface="Symbol" charset="2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220560" y="6264000"/>
          <a:ext cx="300790" cy="381000"/>
        </p:xfrm>
        <a:graphic>
          <a:graphicData uri="http://schemas.openxmlformats.org/presentationml/2006/ole">
            <p:oleObj spid="_x0000_s18434" name="Equation" r:id="rId3" imgW="190500" imgH="241300" progId="">
              <p:embed/>
            </p:oleObj>
          </a:graphicData>
        </a:graphic>
      </p:graphicFrame>
      <p:pic>
        <p:nvPicPr>
          <p:cNvPr id="6" name="Picture 5" descr="svegrunest.pdf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133350" y="3111500"/>
            <a:ext cx="6591300" cy="2984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trends</a:t>
            </a:r>
            <a:endParaRPr lang="en-US" dirty="0"/>
          </a:p>
        </p:txBody>
      </p:sp>
      <p:pic>
        <p:nvPicPr>
          <p:cNvPr id="4" name="Content Placeholder 3" descr="swedminloctrend.pdf"/>
          <p:cNvPicPr>
            <a:picLocks noGrp="1" noChangeAspect="1"/>
          </p:cNvPicPr>
          <p:nvPr>
            <p:ph idx="1"/>
          </p:nvPr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2"/>
              <a:srcRect l="-12632" r="-12632"/>
              <a:stretch>
                <a:fillRect/>
              </a:stretch>
            </p:blipFill>
          </mc:Choice>
          <mc:Fallback>
            <p:blipFill>
              <a:blip r:embed="rId3"/>
              <a:srcRect l="-12632" r="-12632"/>
              <a:stretch>
                <a:fillRect/>
              </a:stretch>
            </p:blipFill>
          </mc:Fallback>
        </mc:AlternateContent>
        <p:spPr>
          <a:xfrm>
            <a:off x="1" y="2140180"/>
            <a:ext cx="6864254" cy="54798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1">
  <a:themeElements>
    <a:clrScheme name="Office Theme 8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FFFFFF"/>
      </a:accent1>
      <a:accent2>
        <a:srgbClr val="00AE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 Them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FFFFFF"/>
        </a:accent1>
        <a:accent2>
          <a:srgbClr val="00AE0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009D00"/>
        </a:accent6>
        <a:hlink>
          <a:srgbClr val="FC0128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Presentation1.potx</Template>
  <TotalTime>4812</TotalTime>
  <Words>167</Words>
  <Application>Microsoft Office PowerPoint</Application>
  <PresentationFormat>Anpassad</PresentationFormat>
  <Paragraphs>73</Paragraphs>
  <Slides>19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Serverprogram för OLE-inbäddning</vt:lpstr>
      </vt:variant>
      <vt:variant>
        <vt:i4>1</vt:i4>
      </vt:variant>
      <vt:variant>
        <vt:lpstr>Bildrubriker</vt:lpstr>
      </vt:variant>
      <vt:variant>
        <vt:i4>19</vt:i4>
      </vt:variant>
    </vt:vector>
  </HeadingPairs>
  <TitlesOfParts>
    <vt:vector size="21" baseType="lpstr">
      <vt:lpstr>Presentation1</vt:lpstr>
      <vt:lpstr>Equation</vt:lpstr>
      <vt:lpstr>Space-time trends in temperature extremes in south central Sweden </vt:lpstr>
      <vt:lpstr>Acknowledgements</vt:lpstr>
      <vt:lpstr>Outline</vt:lpstr>
      <vt:lpstr>IPCC model results (AR4 WG1 Ch.11)</vt:lpstr>
      <vt:lpstr>Data set</vt:lpstr>
      <vt:lpstr>Annual minimum temperatures and rough trends</vt:lpstr>
      <vt:lpstr>GEV model</vt:lpstr>
      <vt:lpstr>GEV fits</vt:lpstr>
      <vt:lpstr>Location trends</vt:lpstr>
      <vt:lpstr>Location slope  vs latitude</vt:lpstr>
      <vt:lpstr>Dependence between stations</vt:lpstr>
      <vt:lpstr>Spatial model</vt:lpstr>
      <vt:lpstr>Full network</vt:lpstr>
      <vt:lpstr>Trend estimates</vt:lpstr>
      <vt:lpstr>Spatial structure  of parameters</vt:lpstr>
      <vt:lpstr>Location slope  vs latitude</vt:lpstr>
      <vt:lpstr>Prediction Borlänge</vt:lpstr>
      <vt:lpstr>Bild 18</vt:lpstr>
      <vt:lpstr>Bild 19</vt:lpstr>
    </vt:vector>
  </TitlesOfParts>
  <Company>Peter Guttorp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Space-time trends in temperature extremes in south central Sweden </dc:title>
  <dc:creator>Peter Guttorp</dc:creator>
  <cp:lastModifiedBy>Aila Särkkä</cp:lastModifiedBy>
  <cp:revision>11</cp:revision>
  <dcterms:created xsi:type="dcterms:W3CDTF">2010-08-15T22:02:57Z</dcterms:created>
  <dcterms:modified xsi:type="dcterms:W3CDTF">2010-08-16T11:13:09Z</dcterms:modified>
</cp:coreProperties>
</file>